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8999538" cy="93599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CA3A9-7E6A-4743-9792-7A2D596EC5C6}" type="datetimeFigureOut">
              <a:rPr lang="de-DE" smtClean="0"/>
              <a:t>23.09.2020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1143000"/>
            <a:ext cx="296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D960-46F0-4D18-B4EB-93D242230F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9D960-46F0-4D18-B4EB-93D242230F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00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531818"/>
            <a:ext cx="7649607" cy="325863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916115"/>
            <a:ext cx="6749654" cy="2259809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6186" y="8675243"/>
            <a:ext cx="6294474" cy="498328"/>
          </a:xfrm>
        </p:spPr>
        <p:txBody>
          <a:bodyPr/>
          <a:lstStyle/>
          <a:p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German Development Institute /  Deutsches Institut für Entwicklungspolitik (DIE) – September 2020</a:t>
            </a:r>
          </a:p>
          <a:p>
            <a:r>
              <a:rPr lang="de-DE" dirty="0" smtClean="0"/>
              <a:t> CC-BY 4.0 (https://creativecommons.org/licenses/by/4.0/deed.de)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55924" y="8675243"/>
            <a:ext cx="2024896" cy="498328"/>
          </a:xfrm>
          <a:prstGeom prst="rect">
            <a:avLst/>
          </a:prstGeom>
        </p:spPr>
        <p:txBody>
          <a:bodyPr/>
          <a:lstStyle/>
          <a:p>
            <a:fld id="{559E1224-B348-4CD4-8B48-9548A5F06B78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436" y="8024210"/>
            <a:ext cx="2065867" cy="133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98330"/>
            <a:ext cx="7762102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491640"/>
            <a:ext cx="7762102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718" y="8675243"/>
            <a:ext cx="6278793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German Development Institute /  Deutsches Institut für Entwicklungspolitik (DIE) – September 2020</a:t>
            </a:r>
          </a:p>
          <a:p>
            <a:r>
              <a:rPr lang="de-DE" dirty="0" smtClean="0"/>
              <a:t> CC-BY 4.0 (https://creativecommons.org/licenses/by/4.0/deed.de)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302" y="7946728"/>
            <a:ext cx="2065867" cy="133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deed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82600" y="8559469"/>
            <a:ext cx="6308060" cy="614102"/>
          </a:xfrm>
        </p:spPr>
        <p:txBody>
          <a:bodyPr/>
          <a:lstStyle/>
          <a:p>
            <a:pPr algn="l"/>
            <a:r>
              <a:rPr lang="de-DE" dirty="0" err="1"/>
              <a:t>Provided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</a:p>
          <a:p>
            <a:pPr algn="l"/>
            <a:r>
              <a:rPr lang="de-DE" dirty="0" smtClean="0"/>
              <a:t>German </a:t>
            </a:r>
            <a:r>
              <a:rPr lang="de-DE" dirty="0"/>
              <a:t>Development Institute / </a:t>
            </a:r>
            <a:r>
              <a:rPr lang="de-DE" dirty="0" smtClean="0"/>
              <a:t>Deutschen </a:t>
            </a:r>
            <a:r>
              <a:rPr lang="de-DE" dirty="0"/>
              <a:t>Institut für Entwicklungspolitik (DIE) – September 2020</a:t>
            </a:r>
          </a:p>
          <a:p>
            <a:pPr algn="l"/>
            <a:r>
              <a:rPr lang="de-DE" dirty="0"/>
              <a:t> CC-BY 4.0 (</a:t>
            </a:r>
            <a:r>
              <a:rPr lang="de-DE" dirty="0">
                <a:hlinkClick r:id="rId3"/>
              </a:rPr>
              <a:t>https://creativecommons.org/licenses/by/4.0/deed.de</a:t>
            </a:r>
            <a:r>
              <a:rPr lang="de-DE" dirty="0" smtClean="0"/>
              <a:t>)</a:t>
            </a:r>
          </a:p>
          <a:p>
            <a:pPr algn="l"/>
            <a:r>
              <a:rPr lang="de-DE" dirty="0" err="1" smtClean="0"/>
              <a:t>Visit</a:t>
            </a:r>
            <a:r>
              <a:rPr lang="de-DE" dirty="0" smtClean="0"/>
              <a:t>: </a:t>
            </a:r>
            <a:r>
              <a:rPr lang="de-DE" dirty="0"/>
              <a:t>https://blogs.die-gdi.de/sustainable-public-procurement-municipalities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 rot="5400000">
            <a:off x="3514393" y="3550685"/>
            <a:ext cx="5770667" cy="2648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 rot="5400000">
            <a:off x="205800" y="3550685"/>
            <a:ext cx="5770667" cy="2648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1767057" y="6256541"/>
            <a:ext cx="5956748" cy="1239332"/>
          </a:xfrm>
          <a:prstGeom prst="rect">
            <a:avLst/>
          </a:prstGeom>
          <a:solidFill>
            <a:srgbClr val="E74C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1762459" y="4679450"/>
            <a:ext cx="5961346" cy="1261456"/>
          </a:xfrm>
          <a:prstGeom prst="rect">
            <a:avLst/>
          </a:prstGeom>
          <a:solidFill>
            <a:srgbClr val="9B9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49" name="Rechteck 48"/>
          <p:cNvSpPr/>
          <p:nvPr/>
        </p:nvSpPr>
        <p:spPr>
          <a:xfrm>
            <a:off x="1767059" y="3144126"/>
            <a:ext cx="5961347" cy="1275021"/>
          </a:xfrm>
          <a:prstGeom prst="rect">
            <a:avLst/>
          </a:prstGeom>
          <a:solidFill>
            <a:srgbClr val="BE0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0" name="Gruppieren 49"/>
          <p:cNvGrpSpPr/>
          <p:nvPr/>
        </p:nvGrpSpPr>
        <p:grpSpPr>
          <a:xfrm>
            <a:off x="646697" y="3144125"/>
            <a:ext cx="3770815" cy="3917620"/>
            <a:chOff x="1336010" y="439064"/>
            <a:chExt cx="4878880" cy="5294827"/>
          </a:xfrm>
        </p:grpSpPr>
        <p:sp>
          <p:nvSpPr>
            <p:cNvPr id="51" name="Abgerundetes Rechteck 50"/>
            <p:cNvSpPr/>
            <p:nvPr/>
          </p:nvSpPr>
          <p:spPr>
            <a:xfrm>
              <a:off x="2820832" y="439064"/>
              <a:ext cx="3394058" cy="1723241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Shaker R" panose="02000506060000020003" pitchFamily="2" charset="0"/>
                </a:rPr>
                <a:t>Council </a:t>
              </a:r>
              <a:r>
                <a:rPr lang="en-US" sz="1200" b="1" dirty="0" smtClean="0">
                  <a:solidFill>
                    <a:schemeClr val="bg1"/>
                  </a:solidFill>
                  <a:latin typeface="Shaker R" panose="02000506060000020003" pitchFamily="2" charset="0"/>
                </a:rPr>
                <a:t>decisions </a:t>
              </a:r>
              <a:r>
                <a:rPr lang="en-US" sz="1200" b="1" dirty="0">
                  <a:solidFill>
                    <a:schemeClr val="bg1"/>
                  </a:solidFill>
                  <a:latin typeface="Shaker R" panose="02000506060000020003" pitchFamily="2" charset="0"/>
                </a:rPr>
                <a:t>(for specific products and/or sustainability aspects)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Shaker R" panose="02000506060000020003" pitchFamily="2" charset="0"/>
                </a:rPr>
                <a:t>What measures exist? …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Shaker R" panose="02000506060000020003" pitchFamily="2" charset="0"/>
                </a:rPr>
                <a:t>What new measures should be taken? …</a:t>
              </a: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1372586" y="1016220"/>
              <a:ext cx="2129651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1: </a:t>
              </a:r>
              <a:endParaRPr lang="de-DE" sz="1182" b="1" dirty="0" smtClean="0">
                <a:latin typeface="Shaker R" panose="02000506060000020003" pitchFamily="2" charset="0"/>
              </a:endParaRPr>
            </a:p>
            <a:p>
              <a:r>
                <a:rPr lang="de-DE" sz="1182" b="1" dirty="0" smtClean="0">
                  <a:latin typeface="Shaker R" panose="02000506060000020003" pitchFamily="2" charset="0"/>
                </a:rPr>
                <a:t>Legal</a:t>
              </a:r>
              <a:endParaRPr lang="de-DE" sz="1182" b="1" dirty="0">
                <a:latin typeface="Shaker R" panose="02000506060000020003" pitchFamily="2" charset="0"/>
              </a:endParaRPr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1336010" y="5117384"/>
              <a:ext cx="2032760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3: Individual</a:t>
              </a:r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1372586" y="3129063"/>
              <a:ext cx="2223896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2: Institutional</a:t>
              </a:r>
            </a:p>
          </p:txBody>
        </p:sp>
      </p:grpSp>
      <p:sp>
        <p:nvSpPr>
          <p:cNvPr id="55" name="Abgerundetes Rechteck 54"/>
          <p:cNvSpPr/>
          <p:nvPr/>
        </p:nvSpPr>
        <p:spPr>
          <a:xfrm>
            <a:off x="1767953" y="4704340"/>
            <a:ext cx="2774985" cy="133194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Support and implementation of first SRPP action by municipal administration and politics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measures exist?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new measures should be taken? …</a:t>
            </a:r>
          </a:p>
          <a:p>
            <a:endParaRPr lang="de-DE" sz="997" dirty="0">
              <a:solidFill>
                <a:schemeClr val="bg1"/>
              </a:solidFill>
              <a:latin typeface="Shaker R" panose="02000506060000020003" pitchFamily="2" charset="0"/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1762460" y="6231659"/>
            <a:ext cx="2774985" cy="12642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Commitment of Change Agents</a:t>
            </a:r>
            <a:r>
              <a:rPr lang="en-US" sz="1200" dirty="0">
                <a:solidFill>
                  <a:schemeClr val="bg1"/>
                </a:solidFill>
                <a:latin typeface="Shaker R" panose="02000506060000020003" pitchFamily="2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and support from politicians/fractions in the City Council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measures exist?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new measures should be taken? …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5077948" y="3176831"/>
            <a:ext cx="2774985" cy="123839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Clear and ambitious </a:t>
            </a:r>
            <a:r>
              <a:rPr lang="en-US" sz="1200" b="1" dirty="0" smtClean="0">
                <a:solidFill>
                  <a:schemeClr val="bg1"/>
                </a:solidFill>
                <a:latin typeface="Shaker R" panose="02000506060000020003" pitchFamily="2" charset="0"/>
              </a:rPr>
              <a:t>legal </a:t>
            </a:r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framework for local SRPP action</a:t>
            </a:r>
          </a:p>
          <a:p>
            <a:endParaRPr lang="en-US" sz="1200" b="1" dirty="0">
              <a:solidFill>
                <a:schemeClr val="bg1"/>
              </a:solidFill>
              <a:latin typeface="Shaker R" panose="0200050606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measures exist?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new measures should be taken? …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5105188" y="4679451"/>
            <a:ext cx="2623219" cy="1356834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Institutional measures to foster widely applied SRPP action within a municipality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measures exist?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Shaker R" panose="02000506060000020003" pitchFamily="2" charset="0"/>
              </a:rPr>
              <a:t>What new measures should be taken? …</a:t>
            </a:r>
          </a:p>
          <a:p>
            <a:endParaRPr lang="en-GB" sz="997" dirty="0">
              <a:solidFill>
                <a:schemeClr val="bg1"/>
              </a:solidFill>
              <a:latin typeface="Shaker R" panose="02000506060000020003" pitchFamily="2" charset="0"/>
            </a:endParaRPr>
          </a:p>
        </p:txBody>
      </p:sp>
      <p:sp>
        <p:nvSpPr>
          <p:cNvPr id="59" name="Abgerundetes Rechteck 58"/>
          <p:cNvSpPr/>
          <p:nvPr/>
        </p:nvSpPr>
        <p:spPr>
          <a:xfrm>
            <a:off x="5105188" y="6231659"/>
            <a:ext cx="2623219" cy="12642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Wide support from administrative decision-makers and </a:t>
            </a: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procuring </a:t>
            </a:r>
            <a:r>
              <a:rPr lang="en-US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staff</a:t>
            </a:r>
          </a:p>
          <a:p>
            <a:pPr>
              <a:spcAft>
                <a:spcPts val="600"/>
              </a:spcAft>
            </a:pPr>
            <a:endParaRPr lang="en-US" sz="1200" b="1" dirty="0">
              <a:solidFill>
                <a:schemeClr val="bg1"/>
              </a:solidFill>
              <a:latin typeface="Shaker R" panose="0200050606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Shaker R" panose="02000506060000020003" pitchFamily="2" charset="0"/>
              </a:rPr>
              <a:t>What measures exist?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Shaker R" panose="02000506060000020003" pitchFamily="2" charset="0"/>
              </a:rPr>
              <a:t>What new measures should be taken? …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741132" y="2492725"/>
            <a:ext cx="1199562" cy="274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82" b="1" dirty="0">
                <a:latin typeface="Shaker R" panose="02000506060000020003" pitchFamily="2" charset="0"/>
              </a:rPr>
              <a:t>Consolidation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2649519" y="2494185"/>
            <a:ext cx="1106340" cy="274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82" b="1" dirty="0">
                <a:latin typeface="Shaker R" panose="02000506060000020003" pitchFamily="2" charset="0"/>
              </a:rPr>
              <a:t>Introduction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763618" y="2494423"/>
            <a:ext cx="1102790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76" dirty="0">
                <a:latin typeface="Shaker R" panose="02000506060000020003" pitchFamily="2" charset="0"/>
              </a:rPr>
              <a:t>Time</a:t>
            </a:r>
          </a:p>
        </p:txBody>
      </p:sp>
      <p:cxnSp>
        <p:nvCxnSpPr>
          <p:cNvPr id="63" name="Gerade Verbindung mit Pfeil 62"/>
          <p:cNvCxnSpPr/>
          <p:nvPr/>
        </p:nvCxnSpPr>
        <p:spPr>
          <a:xfrm flipV="1">
            <a:off x="755359" y="2788802"/>
            <a:ext cx="7293429" cy="757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/>
          <p:cNvSpPr txBox="1"/>
          <p:nvPr/>
        </p:nvSpPr>
        <p:spPr>
          <a:xfrm>
            <a:off x="674966" y="885487"/>
            <a:ext cx="696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haker R" panose="02000506060000020003" pitchFamily="2" charset="0"/>
              </a:rPr>
              <a:t>Success factors for socially responsible procurement by municipalities – a template</a:t>
            </a:r>
            <a:endParaRPr lang="de-DE" b="1" dirty="0">
              <a:latin typeface="Shaker R" panose="0200050606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</Words>
  <Application>Microsoft Office PowerPoint</Application>
  <PresentationFormat>Benutzerdefiniert</PresentationFormat>
  <Paragraphs>33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Shaker R</vt:lpstr>
      <vt:lpstr>Office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powerpoint_vorlagen_SRPP</dc:title>
  <dc:creator>Müngersdorff</dc:creator>
  <dc:description/>
  <cp:lastModifiedBy>Tanja Beck</cp:lastModifiedBy>
  <cp:revision>103</cp:revision>
  <dcterms:created xsi:type="dcterms:W3CDTF">2019-05-07T10:19:04Z</dcterms:created>
  <dcterms:modified xsi:type="dcterms:W3CDTF">2020-09-23T10:32:29Z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powerpoint_vorlagen_SRPP</vt:lpwstr>
  </property>
  <property fmtid="{D5CDD505-2E9C-101B-9397-08002B2CF9AE}" pid="3" name="SlideDescription">
    <vt:lpwstr/>
  </property>
</Properties>
</file>