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999538" cy="93599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8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CA3A9-7E6A-4743-9792-7A2D596EC5C6}" type="datetimeFigureOut">
              <a:rPr lang="de-DE" smtClean="0"/>
              <a:t>23.09.2020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944688" y="1143000"/>
            <a:ext cx="2968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D960-46F0-4D18-B4EB-93D242230F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4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531818"/>
            <a:ext cx="7649607" cy="325863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916115"/>
            <a:ext cx="6749654" cy="2259809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4966" y="8675243"/>
            <a:ext cx="5977470" cy="498328"/>
          </a:xfrm>
        </p:spPr>
        <p:txBody>
          <a:bodyPr/>
          <a:lstStyle/>
          <a:p>
            <a:r>
              <a:rPr lang="de-DE" dirty="0" smtClean="0"/>
              <a:t>Zur Verfügung gestellt vom Deutschen Institut für Entwicklungspolitik (DIE) – September 2020</a:t>
            </a:r>
          </a:p>
          <a:p>
            <a:r>
              <a:rPr lang="de-DE" dirty="0" smtClean="0"/>
              <a:t> CC-BY 4.0 (https://creativecommons.org/licenses/by/4.0/deed.de)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55924" y="8675243"/>
            <a:ext cx="2024896" cy="498328"/>
          </a:xfrm>
          <a:prstGeom prst="rect">
            <a:avLst/>
          </a:prstGeom>
        </p:spPr>
        <p:txBody>
          <a:bodyPr/>
          <a:lstStyle/>
          <a:p>
            <a:fld id="{559E1224-B348-4CD4-8B48-9548A5F06B78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436" y="8024210"/>
            <a:ext cx="2065867" cy="133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2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98330"/>
            <a:ext cx="7762102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491640"/>
            <a:ext cx="7762102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718" y="8675243"/>
            <a:ext cx="6278793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Zur Verfügung gestellt vom Deutschen Institut für Entwicklungspolitik (DIE) – September 2020  CC-BY 4.0 (https://creativecommons.org/licenses/by/4.0/deed.de)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302" y="7946728"/>
            <a:ext cx="2065867" cy="133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5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deed.d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logs.die-gdi.de/longform/nachhaltige-beschaffung-kommun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eck 25"/>
          <p:cNvSpPr/>
          <p:nvPr/>
        </p:nvSpPr>
        <p:spPr>
          <a:xfrm rot="5400000">
            <a:off x="3934692" y="3536342"/>
            <a:ext cx="5770667" cy="2648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 rot="5400000">
            <a:off x="626099" y="3536342"/>
            <a:ext cx="5770667" cy="26481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2187356" y="6242198"/>
            <a:ext cx="5956748" cy="1239332"/>
          </a:xfrm>
          <a:prstGeom prst="rect">
            <a:avLst/>
          </a:prstGeom>
          <a:solidFill>
            <a:srgbClr val="E74C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2182758" y="4665107"/>
            <a:ext cx="5961346" cy="1261456"/>
          </a:xfrm>
          <a:prstGeom prst="rect">
            <a:avLst/>
          </a:prstGeom>
          <a:solidFill>
            <a:srgbClr val="9B93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2187358" y="3129783"/>
            <a:ext cx="5961347" cy="1275021"/>
          </a:xfrm>
          <a:prstGeom prst="rect">
            <a:avLst/>
          </a:prstGeom>
          <a:solidFill>
            <a:srgbClr val="BE0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" name="Gruppieren 3"/>
          <p:cNvGrpSpPr/>
          <p:nvPr/>
        </p:nvGrpSpPr>
        <p:grpSpPr>
          <a:xfrm>
            <a:off x="1066996" y="3129782"/>
            <a:ext cx="3770815" cy="3917620"/>
            <a:chOff x="1336010" y="439064"/>
            <a:chExt cx="4878880" cy="5294827"/>
          </a:xfrm>
        </p:grpSpPr>
        <p:sp>
          <p:nvSpPr>
            <p:cNvPr id="8" name="Abgerundetes Rechteck 7"/>
            <p:cNvSpPr/>
            <p:nvPr/>
          </p:nvSpPr>
          <p:spPr>
            <a:xfrm>
              <a:off x="2820832" y="439064"/>
              <a:ext cx="3394058" cy="1723241"/>
            </a:xfrm>
            <a:prstGeom prst="round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spcAft>
                  <a:spcPts val="600"/>
                </a:spcAft>
              </a:pPr>
              <a:r>
                <a:rPr lang="de-DE" sz="1200" b="1" dirty="0">
                  <a:solidFill>
                    <a:schemeClr val="bg1"/>
                  </a:solidFill>
                  <a:latin typeface="Shaker R" panose="02000506060000020003" pitchFamily="2" charset="0"/>
                </a:rPr>
                <a:t>Ratsbeschluss (für einzelne Produktgruppen und/oder Nachhaltigkeitsaspekte)</a:t>
              </a:r>
              <a:endParaRPr lang="de-DE" sz="1200" dirty="0">
                <a:solidFill>
                  <a:schemeClr val="bg1"/>
                </a:solidFill>
                <a:latin typeface="Shaker R" panose="02000506060000020003" pitchFamily="2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000" dirty="0">
                  <a:solidFill>
                    <a:schemeClr val="bg1"/>
                  </a:solidFill>
                  <a:latin typeface="Shaker R" panose="02000506060000020003" pitchFamily="2" charset="0"/>
                </a:rPr>
                <a:t>Welche Maßnahmen gibt es bereits? ...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de-DE" sz="1000" dirty="0">
                  <a:solidFill>
                    <a:schemeClr val="bg1"/>
                  </a:solidFill>
                  <a:latin typeface="Shaker R" panose="02000506060000020003" pitchFamily="2" charset="0"/>
                </a:rPr>
                <a:t>Welche neuen Maßnahmen können ergriffen werden? ...</a:t>
              </a: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372586" y="1016220"/>
              <a:ext cx="2129651" cy="616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82" b="1" dirty="0">
                  <a:latin typeface="Shaker R" panose="02000506060000020003" pitchFamily="2" charset="0"/>
                </a:rPr>
                <a:t>Dimension 1: Regulatorisch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1336010" y="5117384"/>
              <a:ext cx="2032759" cy="616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82" b="1" dirty="0">
                  <a:latin typeface="Shaker R" panose="02000506060000020003" pitchFamily="2" charset="0"/>
                </a:rPr>
                <a:t>Dimension 3: Individuell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1372586" y="3129063"/>
              <a:ext cx="2223896" cy="616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182" b="1" dirty="0">
                  <a:latin typeface="Shaker R" panose="02000506060000020003" pitchFamily="2" charset="0"/>
                </a:rPr>
                <a:t>Dimension 2: Institutionell</a:t>
              </a:r>
            </a:p>
          </p:txBody>
        </p:sp>
      </p:grpSp>
      <p:sp>
        <p:nvSpPr>
          <p:cNvPr id="27" name="Abgerundetes Rechteck 26"/>
          <p:cNvSpPr/>
          <p:nvPr/>
        </p:nvSpPr>
        <p:spPr>
          <a:xfrm>
            <a:off x="2188252" y="4689997"/>
            <a:ext cx="2774985" cy="133194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Unterstützung und Umsetzung erster Maßnahmen für sozialverantwortliche Beschaffung durch Verwaltung/Politik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>
                <a:solidFill>
                  <a:schemeClr val="bg1"/>
                </a:solidFill>
                <a:latin typeface="Shaker R" panose="02000506060000020003" pitchFamily="2" charset="0"/>
              </a:rPr>
              <a:t>Welche </a:t>
            </a: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Maßnahmen gibt es bereits? 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Welche neuen Maßnahmen können ergriffen werden? ...</a:t>
            </a:r>
          </a:p>
          <a:p>
            <a:endParaRPr lang="de-DE" sz="997" dirty="0">
              <a:solidFill>
                <a:schemeClr val="bg1"/>
              </a:solidFill>
              <a:latin typeface="Shaker R" panose="02000506060000020003" pitchFamily="2" charset="0"/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2182759" y="6217316"/>
            <a:ext cx="2774985" cy="12642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Engagement von </a:t>
            </a:r>
            <a:r>
              <a:rPr lang="de-DE" sz="1200" b="1" i="1" dirty="0">
                <a:solidFill>
                  <a:schemeClr val="bg1"/>
                </a:solidFill>
                <a:latin typeface="Shaker R" panose="02000506060000020003" pitchFamily="2" charset="0"/>
              </a:rPr>
              <a:t>Change Agents </a:t>
            </a: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und</a:t>
            </a:r>
            <a:r>
              <a:rPr lang="de-DE" sz="1200" b="1" i="1" dirty="0">
                <a:solidFill>
                  <a:schemeClr val="bg1"/>
                </a:solidFill>
                <a:latin typeface="Shaker R" panose="02000506060000020003" pitchFamily="2" charset="0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Unterstützung von Politiker*innen/Fraktionen im Stadtrat</a:t>
            </a:r>
            <a:endParaRPr lang="en-US" sz="1200" b="1" dirty="0">
              <a:solidFill>
                <a:schemeClr val="bg1"/>
              </a:solidFill>
              <a:latin typeface="Shaker R" panose="0200050606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Welche Maßnahmen gibt es bereits? 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Welche neuen Maßnahmen können ergriffen werden? ...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5498247" y="3162488"/>
            <a:ext cx="2774985" cy="1238397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Klarer und ambitionierter Regelungsrahmen für die Umsetzung sozialverantwortlicher Beschaffung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>
                <a:solidFill>
                  <a:schemeClr val="bg1"/>
                </a:solidFill>
                <a:latin typeface="Shaker R" panose="02000506060000020003" pitchFamily="2" charset="0"/>
              </a:rPr>
              <a:t>Welche </a:t>
            </a: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Maßnahmen gibt es bereits? 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Welche neuen Maßnahmen können ergriffen werden? ...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5525487" y="4665108"/>
            <a:ext cx="2623219" cy="1356834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Institutionelle Maßnahmen für breite Umsetzung</a:t>
            </a:r>
            <a:r>
              <a:rPr lang="en-GB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 </a:t>
            </a: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sozialverantwortlicher</a:t>
            </a:r>
            <a:r>
              <a:rPr lang="en-GB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 </a:t>
            </a:r>
            <a:r>
              <a:rPr lang="en-GB" sz="1200" b="1" dirty="0" err="1">
                <a:solidFill>
                  <a:schemeClr val="bg1"/>
                </a:solidFill>
                <a:latin typeface="Shaker R" panose="02000506060000020003" pitchFamily="2" charset="0"/>
              </a:rPr>
              <a:t>Beschaffung</a:t>
            </a:r>
            <a:r>
              <a:rPr lang="en-GB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 in der </a:t>
            </a: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Kommune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 smtClean="0">
                <a:solidFill>
                  <a:schemeClr val="bg1"/>
                </a:solidFill>
                <a:latin typeface="Shaker R" panose="02000506060000020003" pitchFamily="2" charset="0"/>
              </a:rPr>
              <a:t>Welche </a:t>
            </a: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Maßnahmen gibt es bereits? 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Welche neuen Maßnahmen können ergriffen werden? ...</a:t>
            </a:r>
          </a:p>
          <a:p>
            <a:endParaRPr lang="en-GB" sz="997" dirty="0">
              <a:solidFill>
                <a:schemeClr val="bg1"/>
              </a:solidFill>
              <a:latin typeface="Shaker R" panose="02000506060000020003" pitchFamily="2" charset="0"/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5525487" y="6217316"/>
            <a:ext cx="2623219" cy="12642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de-DE" sz="1200" b="1" dirty="0">
                <a:solidFill>
                  <a:schemeClr val="bg1"/>
                </a:solidFill>
                <a:latin typeface="Shaker R" panose="02000506060000020003" pitchFamily="2" charset="0"/>
              </a:rPr>
              <a:t>Unterstützung durch administrative Entscheidungsträger*innen und Beschaffer*innen</a:t>
            </a:r>
            <a:endParaRPr lang="en-US" sz="1200" b="1" dirty="0">
              <a:solidFill>
                <a:schemeClr val="bg1"/>
              </a:solidFill>
              <a:latin typeface="Shaker R" panose="0200050606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Welche Maßnahmen gibt es bereits? 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Shaker R" panose="02000506060000020003" pitchFamily="2" charset="0"/>
              </a:rPr>
              <a:t>Welche neuen Maßnahmen können ergriffen werden? ...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6161431" y="2478382"/>
            <a:ext cx="1199562" cy="274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82" b="1" dirty="0">
                <a:latin typeface="Shaker R" panose="02000506060000020003" pitchFamily="2" charset="0"/>
              </a:rPr>
              <a:t>Konsolidierung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3069818" y="2479842"/>
            <a:ext cx="1106340" cy="274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82" b="1" dirty="0">
                <a:latin typeface="Shaker R" panose="02000506060000020003" pitchFamily="2" charset="0"/>
              </a:rPr>
              <a:t>Einführung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183917" y="2480080"/>
            <a:ext cx="1102790" cy="319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76" dirty="0">
                <a:latin typeface="Shaker R" panose="02000506060000020003" pitchFamily="2" charset="0"/>
              </a:rPr>
              <a:t>Zeit</a:t>
            </a:r>
          </a:p>
        </p:txBody>
      </p:sp>
      <p:cxnSp>
        <p:nvCxnSpPr>
          <p:cNvPr id="36" name="Gerade Verbindung mit Pfeil 35"/>
          <p:cNvCxnSpPr/>
          <p:nvPr/>
        </p:nvCxnSpPr>
        <p:spPr>
          <a:xfrm flipV="1">
            <a:off x="1175658" y="2774459"/>
            <a:ext cx="7293429" cy="7579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1112506" y="847571"/>
            <a:ext cx="6968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Shaker R" panose="02000506060000020003" pitchFamily="2" charset="0"/>
              </a:rPr>
              <a:t>Erfolgsfaktoren für sozialverantwortliche Beschaffung in Kommunen – eine Vorlage</a:t>
            </a:r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436" y="8024210"/>
            <a:ext cx="2065867" cy="1335690"/>
          </a:xfrm>
          <a:prstGeom prst="rect">
            <a:avLst/>
          </a:prstGeom>
        </p:spPr>
      </p:pic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 smtClean="0"/>
              <a:t>Zur Verfügung gestellt vom Deutschen Institut für Entwicklungspolitik (DIE) – September 2020</a:t>
            </a:r>
          </a:p>
          <a:p>
            <a:pPr algn="l"/>
            <a:r>
              <a:rPr lang="de-DE" dirty="0" smtClean="0"/>
              <a:t> CC-BY 4.0 (</a:t>
            </a:r>
            <a:r>
              <a:rPr lang="de-DE" dirty="0" smtClean="0">
                <a:hlinkClick r:id="rId3"/>
              </a:rPr>
              <a:t>https://creativecommons.org/licenses/by/4.0/deed.de</a:t>
            </a:r>
            <a:r>
              <a:rPr lang="de-DE" dirty="0" smtClean="0"/>
              <a:t>)</a:t>
            </a:r>
          </a:p>
          <a:p>
            <a:pPr algn="l"/>
            <a:r>
              <a:rPr lang="de-DE" smtClean="0"/>
              <a:t>Siehe: </a:t>
            </a:r>
            <a:r>
              <a:rPr lang="de-DE">
                <a:hlinkClick r:id="rId4" tooltip="https://blogs.die-gdi.de/longform/nachhaltige-beschaffung-kommunen/"/>
              </a:rPr>
              <a:t>https://blogs.die-gdi.de/longform/nachhaltige-beschaffung-kommunen/</a:t>
            </a:r>
            <a:endParaRPr lang="de-DE"/>
          </a:p>
          <a:p>
            <a:pPr algn="l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32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Microsoft Office PowerPoint</Application>
  <PresentationFormat>Benutzerdefiniert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Shaker R</vt:lpstr>
      <vt:lpstr>Office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powerpoint_vorlagen_SRPP</dc:title>
  <dc:creator>Müngersdorff</dc:creator>
  <dc:description/>
  <cp:lastModifiedBy>Tanja Beck</cp:lastModifiedBy>
  <cp:revision>101</cp:revision>
  <dcterms:created xsi:type="dcterms:W3CDTF">2019-05-07T10:19:04Z</dcterms:created>
  <dcterms:modified xsi:type="dcterms:W3CDTF">2020-09-23T10:33:59Z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powerpoint_vorlagen_SRPP</vt:lpwstr>
  </property>
  <property fmtid="{D5CDD505-2E9C-101B-9397-08002B2CF9AE}" pid="3" name="SlideDescription">
    <vt:lpwstr/>
  </property>
</Properties>
</file>